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3759-D857-4B67-9C59-DF30B593A478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5212-5BE3-4B96-86D3-71C99AC2C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3759-D857-4B67-9C59-DF30B593A478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5212-5BE3-4B96-86D3-71C99AC2C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3759-D857-4B67-9C59-DF30B593A478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5212-5BE3-4B96-86D3-71C99AC2C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3759-D857-4B67-9C59-DF30B593A478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5212-5BE3-4B96-86D3-71C99AC2C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3759-D857-4B67-9C59-DF30B593A478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5212-5BE3-4B96-86D3-71C99AC2C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3759-D857-4B67-9C59-DF30B593A478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5212-5BE3-4B96-86D3-71C99AC2C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3759-D857-4B67-9C59-DF30B593A478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5212-5BE3-4B96-86D3-71C99AC2C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3759-D857-4B67-9C59-DF30B593A478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B5212-5BE3-4B96-86D3-71C99AC2C1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3759-D857-4B67-9C59-DF30B593A478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5212-5BE3-4B96-86D3-71C99AC2C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3759-D857-4B67-9C59-DF30B593A478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6FB5212-5BE3-4B96-86D3-71C99AC2C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FC63759-D857-4B67-9C59-DF30B593A478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5212-5BE3-4B96-86D3-71C99AC2C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FC63759-D857-4B67-9C59-DF30B593A478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6FB5212-5BE3-4B96-86D3-71C99AC2C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 spd="med">
    <p:fad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505200"/>
            <a:ext cx="6480048" cy="2301240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cap="none" dirty="0" smtClean="0">
                <a:solidFill>
                  <a:schemeClr val="tx1"/>
                </a:solidFill>
              </a:rPr>
              <a:t>Regional Economy Update</a:t>
            </a:r>
            <a:r>
              <a:rPr lang="en-US" sz="4000" cap="none" dirty="0" smtClean="0">
                <a:solidFill>
                  <a:schemeClr val="tx1"/>
                </a:solidFill>
              </a:rPr>
              <a:t/>
            </a:r>
            <a:br>
              <a:rPr lang="en-US" sz="4000" cap="none" dirty="0" smtClean="0">
                <a:solidFill>
                  <a:schemeClr val="tx1"/>
                </a:solidFill>
              </a:rPr>
            </a:br>
            <a:r>
              <a:rPr lang="en-US" sz="2700" cap="none" dirty="0" smtClean="0">
                <a:solidFill>
                  <a:schemeClr val="tx1"/>
                </a:solidFill>
              </a:rPr>
              <a:t>March 8, 2013</a:t>
            </a:r>
            <a:r>
              <a:rPr lang="en-US" sz="4000" cap="none" dirty="0" smtClean="0">
                <a:solidFill>
                  <a:schemeClr val="tx1"/>
                </a:solidFill>
              </a:rPr>
              <a:t/>
            </a:r>
            <a:br>
              <a:rPr lang="en-US" sz="4000" cap="none" dirty="0" smtClean="0">
                <a:solidFill>
                  <a:schemeClr val="tx1"/>
                </a:solidFill>
              </a:rPr>
            </a:br>
            <a:r>
              <a:rPr lang="en-US" sz="4400" cap="none" dirty="0" smtClean="0">
                <a:solidFill>
                  <a:schemeClr val="tx1"/>
                </a:solidFill>
              </a:rPr>
              <a:t>Sandy Parker,</a:t>
            </a:r>
            <a:r>
              <a:rPr lang="en-US" sz="4000" cap="none" dirty="0" smtClean="0">
                <a:solidFill>
                  <a:schemeClr val="tx1"/>
                </a:solidFill>
              </a:rPr>
              <a:t/>
            </a:r>
            <a:br>
              <a:rPr lang="en-US" sz="4000" cap="none" dirty="0" smtClean="0">
                <a:solidFill>
                  <a:schemeClr val="tx1"/>
                </a:solidFill>
              </a:rPr>
            </a:br>
            <a:r>
              <a:rPr lang="en-US" sz="4000" cap="none" dirty="0" smtClean="0">
                <a:solidFill>
                  <a:schemeClr val="tx1"/>
                </a:solidFill>
              </a:rPr>
              <a:t>RBA President &amp; CEO</a:t>
            </a:r>
            <a:br>
              <a:rPr lang="en-US" sz="4000" cap="none" dirty="0" smtClean="0">
                <a:solidFill>
                  <a:schemeClr val="tx1"/>
                </a:solidFill>
              </a:rPr>
            </a:br>
            <a:endParaRPr lang="en-US" sz="4000" cap="none" dirty="0">
              <a:solidFill>
                <a:schemeClr val="tx1"/>
              </a:solidFill>
            </a:endParaRPr>
          </a:p>
        </p:txBody>
      </p:sp>
      <p:pic>
        <p:nvPicPr>
          <p:cNvPr id="4" name="Picture 3" descr="RBA_Logo vector art_refl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295400"/>
            <a:ext cx="2784348" cy="10751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RPC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1219200"/>
            <a:ext cx="2733675" cy="1266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505200"/>
            <a:ext cx="6480048" cy="2301240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cap="none" dirty="0" smtClean="0">
                <a:solidFill>
                  <a:schemeClr val="tx1"/>
                </a:solidFill>
              </a:rPr>
              <a:t>Strategic Plan of the Finger Lakes Region</a:t>
            </a:r>
            <a:r>
              <a:rPr lang="en-US" sz="4000" cap="none" dirty="0" smtClean="0">
                <a:solidFill>
                  <a:schemeClr val="tx1"/>
                </a:solidFill>
              </a:rPr>
              <a:t/>
            </a:r>
            <a:br>
              <a:rPr lang="en-US" sz="4000" cap="none" dirty="0" smtClean="0">
                <a:solidFill>
                  <a:schemeClr val="tx1"/>
                </a:solidFill>
              </a:rPr>
            </a:br>
            <a:endParaRPr lang="en-US" sz="4000" cap="none" dirty="0">
              <a:solidFill>
                <a:schemeClr val="tx1"/>
              </a:solidFill>
            </a:endParaRPr>
          </a:p>
        </p:txBody>
      </p:sp>
      <p:pic>
        <p:nvPicPr>
          <p:cNvPr id="4" name="Picture 3" descr="RBA_Logo vector art_refl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295400"/>
            <a:ext cx="2784348" cy="10751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RPC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1219200"/>
            <a:ext cx="2733675" cy="1266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Two Core Concepts</a:t>
            </a:r>
            <a:endParaRPr lang="en-US" sz="4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Improving regional connections, achieving greater efficiencies, and lowering costs among governments, towns, and villages.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Accelerating job growth by focusing on key innovation hubs</a:t>
            </a:r>
            <a:r>
              <a:rPr lang="en-US" sz="3600" dirty="0" smtClean="0"/>
              <a:t>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Innovation Hubs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 Education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Agriculture and Food Processing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Advanced Manufacturing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Sciences and Health Care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Services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Innovation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Tourism and the Arts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70648" cy="609600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The Finger Lakes region won $96.2M in the second round of competitive New York State Economic Development grants announced in December.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Finger Lakes Priority Projects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6800"/>
          </a:xfrm>
        </p:spPr>
        <p:txBody>
          <a:bodyPr>
            <a:noAutofit/>
          </a:bodyPr>
          <a:lstStyle/>
          <a:p>
            <a:pPr marL="550926" indent="-514350">
              <a:buFont typeface="+mj-lt"/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Preserve and strengthen Eastman Business Park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Sciences Center for Computational Information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PathStone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Finger Lakes Enterprise Fund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Reuse of Midtown Tower as office and residential space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Town </a:t>
            </a:r>
          </a:p>
          <a:p>
            <a:pPr marL="550926" indent="-514350">
              <a:buNone/>
            </a:pPr>
            <a:endParaRPr lang="en-US" sz="3200" dirty="0" smtClean="0"/>
          </a:p>
          <a:p>
            <a:pPr marL="550926" indent="-514350">
              <a:buFont typeface="+mj-lt"/>
              <a:buAutoNum type="arabicPeriod"/>
            </a:pPr>
            <a:endParaRPr lang="en-US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Finger Lakes Priority Projects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50926" indent="-514350">
              <a:buFont typeface="+mj-lt"/>
              <a:buAutoNum type="arabicPeriod" startAt="6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Pathways to Middle Skills Jobs</a:t>
            </a:r>
          </a:p>
          <a:p>
            <a:pPr marL="550926" indent="-514350">
              <a:buFont typeface="+mj-lt"/>
              <a:buAutoNum type="arabicPeriod" startAt="6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Finger Lakes Business Acceleration Cooperative</a:t>
            </a:r>
          </a:p>
          <a:p>
            <a:pPr marL="550926" indent="-514350">
              <a:buFont typeface="+mj-lt"/>
              <a:buAutoNum type="arabicPeriod" startAt="6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Science, Technology, and Advanced Manufacturing Park</a:t>
            </a:r>
          </a:p>
          <a:p>
            <a:pPr marL="550926" indent="-514350">
              <a:buFont typeface="+mj-lt"/>
              <a:buAutoNum type="arabicPeriod" startAt="6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Seneca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AgBio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Green Energy Park</a:t>
            </a:r>
          </a:p>
          <a:p>
            <a:pPr marL="550926" indent="-514350">
              <a:buFont typeface="+mj-lt"/>
              <a:buAutoNum type="arabicPeriod" startAt="6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Finger Lakes Small Business Expansion Fund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Finger Lakes Priority Projects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These initiatives have a goal of creating 50,000 jobs over the next five years.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New 2013 Finger Lakes Region Funding Announced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$220 Million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How to Engage in the Process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Work Groups</a:t>
            </a:r>
          </a:p>
          <a:p>
            <a:endParaRPr 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Public Forums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505200"/>
            <a:ext cx="6480048" cy="2301240"/>
          </a:xfrm>
        </p:spPr>
        <p:txBody>
          <a:bodyPr>
            <a:normAutofit/>
          </a:bodyPr>
          <a:lstStyle/>
          <a:p>
            <a:pPr algn="l"/>
            <a:r>
              <a:rPr lang="en-US" sz="4800" cap="none" dirty="0" smtClean="0">
                <a:solidFill>
                  <a:schemeClr val="tx1"/>
                </a:solidFill>
              </a:rPr>
              <a:t>www.regionalcouncils.ny.gov/content/finger-lakes</a:t>
            </a:r>
            <a:r>
              <a:rPr lang="en-US" sz="4000" cap="none" dirty="0" smtClean="0">
                <a:solidFill>
                  <a:schemeClr val="tx1"/>
                </a:solidFill>
              </a:rPr>
              <a:t/>
            </a:r>
            <a:br>
              <a:rPr lang="en-US" sz="4000" cap="none" dirty="0" smtClean="0">
                <a:solidFill>
                  <a:schemeClr val="tx1"/>
                </a:solidFill>
              </a:rPr>
            </a:br>
            <a:endParaRPr lang="en-US" sz="4000" cap="none" dirty="0">
              <a:solidFill>
                <a:schemeClr val="tx1"/>
              </a:solidFill>
            </a:endParaRPr>
          </a:p>
        </p:txBody>
      </p:sp>
      <p:pic>
        <p:nvPicPr>
          <p:cNvPr id="4" name="Picture 3" descr="RBA_Logo vector art_refl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295400"/>
            <a:ext cx="2784348" cy="10751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RPC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1219200"/>
            <a:ext cx="2733675" cy="1266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620268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Current Picture</a:t>
            </a:r>
            <a:r>
              <a:rPr lang="en-US" sz="4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4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4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4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4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The overall economy is a mixed bag, but Rochester’s economy is the strongest in New York State, outside New York City.</a:t>
            </a:r>
            <a:r>
              <a:rPr lang="en-US" sz="4800" u="sng" dirty="0" smtClean="0"/>
              <a:t/>
            </a:r>
            <a:br>
              <a:rPr lang="en-US" sz="4800" u="sng" dirty="0" smtClean="0"/>
            </a:br>
            <a:r>
              <a:rPr lang="en-US" sz="4000" u="sng" dirty="0" smtClean="0"/>
              <a:t/>
            </a:r>
            <a:br>
              <a:rPr lang="en-US" sz="4000" u="sng" dirty="0" smtClean="0"/>
            </a:br>
            <a:endParaRPr lang="en-US" sz="4000" u="sng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533400"/>
            <a:ext cx="7470648" cy="5943600"/>
          </a:xfrm>
        </p:spPr>
        <p:txBody>
          <a:bodyPr>
            <a:normAutofit/>
          </a:bodyPr>
          <a:lstStyle/>
          <a:p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Jobs Replaced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Since 2008 Recession</a:t>
            </a:r>
            <a:r>
              <a:rPr lang="en-U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New York State: 94%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Rochester:         84%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Buffalo:             57%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Syracuse:          50%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6202680"/>
          </a:xfrm>
        </p:spPr>
        <p:txBody>
          <a:bodyPr>
            <a:normAutofit/>
          </a:bodyPr>
          <a:lstStyle/>
          <a:p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Finger Lakes Region</a:t>
            </a:r>
            <a:b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Jobs added in 2012</a:t>
            </a:r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7,600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470648" cy="5943600"/>
          </a:xfrm>
        </p:spPr>
        <p:txBody>
          <a:bodyPr>
            <a:normAutofit/>
          </a:bodyPr>
          <a:lstStyle/>
          <a:p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Unemployment Rates</a:t>
            </a:r>
            <a:b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Current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Rochester: 8.0%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Syracuse:  8.5%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Buffalo:     8.6%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NYC:         8.8% 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Where Were Jobs Added?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 &amp; Business Services: 3,200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Care &amp; Education: 1,800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Leisure &amp; Hospitality: 1,100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Government: 700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Salaries for Jobs Created</a:t>
            </a:r>
            <a:endParaRPr lang="en-US" sz="4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7467600" cy="4525963"/>
          </a:xfrm>
        </p:spPr>
        <p:txBody>
          <a:bodyPr>
            <a:normAutofit/>
          </a:bodyPr>
          <a:lstStyle/>
          <a:p>
            <a:endParaRPr lang="en-US" sz="4400" dirty="0" smtClean="0"/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Pre-recession: $64,000</a:t>
            </a:r>
          </a:p>
          <a:p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Post-recession: $48,300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Jobs were Lost in: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467600" cy="4525963"/>
          </a:xfrm>
        </p:spPr>
        <p:txBody>
          <a:bodyPr>
            <a:normAutofit/>
          </a:bodyPr>
          <a:lstStyle/>
          <a:p>
            <a:endParaRPr lang="en-US" sz="4400" dirty="0" smtClean="0"/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Manufacturing: 2,100</a:t>
            </a:r>
          </a:p>
          <a:p>
            <a:endParaRPr 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Construction:    1,600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505200"/>
            <a:ext cx="6480048" cy="230124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cap="none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Rochester Business Alliance</a:t>
            </a:r>
            <a:br>
              <a:rPr lang="en-US" sz="4800" cap="none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n-US" sz="4800" cap="none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Insider’s View 2013</a:t>
            </a:r>
            <a:r>
              <a:rPr lang="en-US" sz="4000" cap="none" dirty="0" smtClean="0">
                <a:solidFill>
                  <a:schemeClr val="tx1"/>
                </a:solidFill>
              </a:rPr>
              <a:t/>
            </a:r>
            <a:br>
              <a:rPr lang="en-US" sz="4000" cap="none" dirty="0" smtClean="0">
                <a:solidFill>
                  <a:schemeClr val="tx1"/>
                </a:solidFill>
              </a:rPr>
            </a:br>
            <a:endParaRPr lang="en-US" sz="4000" cap="none" dirty="0">
              <a:solidFill>
                <a:schemeClr val="tx1"/>
              </a:solidFill>
            </a:endParaRPr>
          </a:p>
        </p:txBody>
      </p:sp>
      <p:pic>
        <p:nvPicPr>
          <p:cNvPr id="4" name="Picture 3" descr="RBA_Logo vector art_refl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295400"/>
            <a:ext cx="2784348" cy="10751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RPC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1219200"/>
            <a:ext cx="2733675" cy="1266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289</TotalTime>
  <Words>255</Words>
  <Application>Microsoft Office PowerPoint</Application>
  <PresentationFormat>On-screen Show (4:3)</PresentationFormat>
  <Paragraphs>58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Technic</vt:lpstr>
      <vt:lpstr>Regional Economy Update March 8, 2013 Sandy Parker, RBA President &amp; CEO </vt:lpstr>
      <vt:lpstr>Current Picture  The overall economy is a mixed bag, but Rochester’s economy is the strongest in New York State, outside New York City.  </vt:lpstr>
      <vt:lpstr>Jobs Replaced  Since 2008 Recession  New York State: 94% Rochester:         84% Buffalo:             57% Syracuse:          50%</vt:lpstr>
      <vt:lpstr>Finger Lakes Region Jobs added in 2012  7,600</vt:lpstr>
      <vt:lpstr>Unemployment Rates Current  Rochester: 8.0% Syracuse:  8.5% Buffalo:     8.6% NYC:         8.8%  </vt:lpstr>
      <vt:lpstr>Where Were Jobs Added?</vt:lpstr>
      <vt:lpstr>Salaries for Jobs Created</vt:lpstr>
      <vt:lpstr>Jobs were Lost in:</vt:lpstr>
      <vt:lpstr>Rochester Business Alliance Insider’s View 2013 </vt:lpstr>
      <vt:lpstr>Strategic Plan of the Finger Lakes Region </vt:lpstr>
      <vt:lpstr>Two Core Concepts</vt:lpstr>
      <vt:lpstr>Innovation Hubs</vt:lpstr>
      <vt:lpstr>The Finger Lakes region won $96.2M in the second round of competitive New York State Economic Development grants announced in December.</vt:lpstr>
      <vt:lpstr>Finger Lakes Priority Projects</vt:lpstr>
      <vt:lpstr>Finger Lakes Priority Projects</vt:lpstr>
      <vt:lpstr>Finger Lakes Priority Projects</vt:lpstr>
      <vt:lpstr>New 2013 Finger Lakes Region Funding Announced</vt:lpstr>
      <vt:lpstr>How to Engage in the Process</vt:lpstr>
      <vt:lpstr>www.regionalcouncils.ny.gov/content/finger-lakes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kristin.graves</dc:creator>
  <cp:lastModifiedBy>Steve Royal</cp:lastModifiedBy>
  <cp:revision>39</cp:revision>
  <dcterms:created xsi:type="dcterms:W3CDTF">2013-03-06T17:50:35Z</dcterms:created>
  <dcterms:modified xsi:type="dcterms:W3CDTF">2013-03-13T14:32:53Z</dcterms:modified>
</cp:coreProperties>
</file>